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1"/>
  </p:notesMasterIdLst>
  <p:sldIdLst>
    <p:sldId id="342" r:id="rId5"/>
    <p:sldId id="343" r:id="rId6"/>
    <p:sldId id="344" r:id="rId7"/>
    <p:sldId id="345" r:id="rId8"/>
    <p:sldId id="346" r:id="rId9"/>
    <p:sldId id="34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5646"/>
  </p:normalViewPr>
  <p:slideViewPr>
    <p:cSldViewPr snapToGrid="0" snapToObjects="1" showGuides="1">
      <p:cViewPr>
        <p:scale>
          <a:sx n="67" d="100"/>
          <a:sy n="67" d="100"/>
        </p:scale>
        <p:origin x="1628" y="100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1014811007521641"/>
          <c:y val="3.0671776787884721E-2"/>
          <c:w val="0.88985188992478359"/>
          <c:h val="0.77228739222811182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Exact Solution</c:v>
                </c:pt>
              </c:strCache>
            </c:strRef>
          </c:tx>
          <c:spPr>
            <a:ln w="34925" cap="rnd" cmpd="sng" algn="ctr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2</c:v>
                </c:pt>
                <c:pt idx="1">
                  <c:v>5</c:v>
                </c:pt>
                <c:pt idx="2">
                  <c:v>10</c:v>
                </c:pt>
                <c:pt idx="3">
                  <c:v>30</c:v>
                </c:pt>
                <c:pt idx="4">
                  <c:v>50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0</c:v>
                </c:pt>
                <c:pt idx="1">
                  <c:v>0</c:v>
                </c:pt>
                <c:pt idx="2">
                  <c:v>0.05</c:v>
                </c:pt>
                <c:pt idx="3">
                  <c:v>4.5</c:v>
                </c:pt>
                <c:pt idx="4">
                  <c:v>101.73399999999999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353-46C0-B622-90BE764797D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Approximation</c:v>
                </c:pt>
              </c:strCache>
            </c:strRef>
          </c:tx>
          <c:spPr>
            <a:ln w="38100" cap="rnd" cmpd="sng" algn="ctr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2</c:v>
                </c:pt>
                <c:pt idx="1">
                  <c:v>5</c:v>
                </c:pt>
                <c:pt idx="2">
                  <c:v>10</c:v>
                </c:pt>
                <c:pt idx="3">
                  <c:v>30</c:v>
                </c:pt>
                <c:pt idx="4">
                  <c:v>50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0</c:v>
                </c:pt>
                <c:pt idx="1">
                  <c:v>5.0000000000000001E-4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9353-46C0-B622-90BE764797DF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dropLines>
          <c:spPr>
            <a:ln w="9525" cap="flat" cmpd="sng" algn="ctr">
              <a:solidFill>
                <a:schemeClr val="dk1">
                  <a:lumMod val="35000"/>
                  <a:lumOff val="65000"/>
                  <a:alpha val="33000"/>
                </a:schemeClr>
              </a:solidFill>
              <a:round/>
            </a:ln>
            <a:effectLst/>
          </c:spPr>
        </c:dropLines>
        <c:smooth val="0"/>
        <c:axId val="417577960"/>
        <c:axId val="417580840"/>
      </c:lineChart>
      <c:catAx>
        <c:axId val="41757796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cap="all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Input</a:t>
                </a:r>
                <a:r>
                  <a:rPr lang="en-US" baseline="0" dirty="0"/>
                  <a:t> size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0" i="0" u="none" strike="noStrike" kern="1200" cap="all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7580840"/>
        <c:crosses val="autoZero"/>
        <c:auto val="1"/>
        <c:lblAlgn val="ctr"/>
        <c:lblOffset val="100"/>
        <c:noMultiLvlLbl val="0"/>
      </c:catAx>
      <c:valAx>
        <c:axId val="417580840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0" i="0" u="none" strike="noStrike" kern="1200" cap="all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time</a:t>
                </a:r>
                <a:r>
                  <a:rPr lang="en-US" baseline="0" dirty="0"/>
                  <a:t> to run (S)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0" i="0" u="none" strike="noStrike" kern="1200" cap="all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7577960"/>
        <c:crosses val="autoZero"/>
        <c:crossBetween val="between"/>
      </c:valAx>
      <c:spPr>
        <a:solidFill>
          <a:schemeClr val="bg1"/>
        </a:solidFill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Exact</c:v>
                </c:pt>
              </c:strCache>
            </c:strRef>
          </c:tx>
          <c:spPr>
            <a:ln w="22225" cap="rnd" cmpd="sng" algn="ctr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Sheet1!$A$2:$A$5</c:f>
              <c:numCache>
                <c:formatCode>General</c:formatCode>
                <c:ptCount val="4"/>
                <c:pt idx="0">
                  <c:v>2</c:v>
                </c:pt>
                <c:pt idx="1">
                  <c:v>5</c:v>
                </c:pt>
                <c:pt idx="2">
                  <c:v>10</c:v>
                </c:pt>
                <c:pt idx="3">
                  <c:v>30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1</c:v>
                </c:pt>
                <c:pt idx="1">
                  <c:v>2</c:v>
                </c:pt>
                <c:pt idx="2">
                  <c:v>6</c:v>
                </c:pt>
                <c:pt idx="3">
                  <c:v>11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DE4-49B5-92E4-F1209C02114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Approximation</c:v>
                </c:pt>
              </c:strCache>
            </c:strRef>
          </c:tx>
          <c:spPr>
            <a:ln w="22225" cap="rnd" cmpd="sng" algn="ctr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Sheet1!$A$2:$A$5</c:f>
              <c:numCache>
                <c:formatCode>General</c:formatCode>
                <c:ptCount val="4"/>
                <c:pt idx="0">
                  <c:v>2</c:v>
                </c:pt>
                <c:pt idx="1">
                  <c:v>5</c:v>
                </c:pt>
                <c:pt idx="2">
                  <c:v>10</c:v>
                </c:pt>
                <c:pt idx="3">
                  <c:v>30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1</c:v>
                </c:pt>
                <c:pt idx="1">
                  <c:v>2</c:v>
                </c:pt>
                <c:pt idx="2">
                  <c:v>6</c:v>
                </c:pt>
                <c:pt idx="3">
                  <c:v>13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DDE4-49B5-92E4-F1209C021143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dropLines>
          <c:spPr>
            <a:ln w="9525" cap="flat" cmpd="sng" algn="ctr">
              <a:solidFill>
                <a:schemeClr val="dk1">
                  <a:lumMod val="35000"/>
                  <a:lumOff val="65000"/>
                  <a:alpha val="33000"/>
                </a:schemeClr>
              </a:solidFill>
              <a:round/>
            </a:ln>
            <a:effectLst/>
          </c:spPr>
        </c:dropLines>
        <c:smooth val="0"/>
        <c:axId val="800231456"/>
        <c:axId val="800232176"/>
      </c:lineChart>
      <c:catAx>
        <c:axId val="80023145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cap="all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Number</a:t>
                </a:r>
                <a:r>
                  <a:rPr lang="en-US" baseline="0" dirty="0"/>
                  <a:t> of edges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0" i="0" u="none" strike="noStrike" kern="1200" cap="all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00232176"/>
        <c:crosses val="autoZero"/>
        <c:auto val="1"/>
        <c:lblAlgn val="ctr"/>
        <c:lblOffset val="100"/>
        <c:noMultiLvlLbl val="0"/>
      </c:catAx>
      <c:valAx>
        <c:axId val="800232176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0" i="0" u="none" strike="noStrike" kern="1200" cap="all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number</a:t>
                </a:r>
                <a:r>
                  <a:rPr lang="en-US" baseline="0" dirty="0"/>
                  <a:t> of vertices in set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0" i="0" u="none" strike="noStrike" kern="1200" cap="all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00231456"/>
        <c:crosses val="autoZero"/>
        <c:crossBetween val="between"/>
      </c:valAx>
      <c:spPr>
        <a:gradFill>
          <a:gsLst>
            <a:gs pos="100000">
              <a:schemeClr val="lt1">
                <a:lumMod val="95000"/>
              </a:schemeClr>
            </a:gs>
            <a:gs pos="0">
              <a:schemeClr val="lt1"/>
            </a:gs>
          </a:gsLst>
          <a:lin ang="5400000" scaled="0"/>
        </a:gradFill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0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b="0" kern="1200" spc="20" baseline="0"/>
  </cs:categoryAxis>
  <cs:chartArea mods="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 cmpd="sng" algn="ctr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  <a:alpha val="33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dk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gradFill>
        <a:gsLst>
          <a:gs pos="100000">
            <a:schemeClr val="lt1">
              <a:lumMod val="95000"/>
            </a:schemeClr>
          </a:gs>
          <a:gs pos="0">
            <a:schemeClr val="lt1"/>
          </a:gs>
        </a:gsLst>
        <a:lin ang="5400000" scaled="0"/>
      </a:gradFill>
    </cs:spPr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30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b="0" kern="1200" spc="20" baseline="0"/>
  </cs:categoryAxis>
  <cs:chartArea mods="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 cmpd="sng" algn="ctr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  <a:alpha val="33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dk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gradFill>
        <a:gsLst>
          <a:gs pos="100000">
            <a:schemeClr val="lt1">
              <a:lumMod val="95000"/>
            </a:schemeClr>
          </a:gs>
          <a:gs pos="0">
            <a:schemeClr val="lt1"/>
          </a:gs>
        </a:gsLst>
        <a:lin ang="5400000" scaled="0"/>
      </a:gradFill>
    </cs:spPr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media/hdphoto1.wdp>
</file>

<file path=ppt/media/image1.png>
</file>

<file path=ppt/media/image2.png>
</file>

<file path=ppt/media/image3.jp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B3339F-6CEA-4641-BE08-40DAFD6FCF25}" type="datetimeFigureOut">
              <a:rPr lang="en-US" smtClean="0"/>
              <a:t>5/1/2023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75CB5-5666-5049-9AE0-38EFD385C2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14">
            <a:extLst>
              <a:ext uri="{FF2B5EF4-FFF2-40B4-BE49-F238E27FC236}">
                <a16:creationId xmlns:a16="http://schemas.microsoft.com/office/drawing/2014/main" id="{F6856948-14CB-159E-5A7C-80A0115641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0" y="0"/>
            <a:ext cx="12192000" cy="6832599"/>
          </a:xfrm>
          <a:prstGeom prst="rect">
            <a:avLst/>
          </a:prstGeom>
        </p:spPr>
      </p:pic>
      <p:pic>
        <p:nvPicPr>
          <p:cNvPr id="9" name="Content Placeholder 14">
            <a:extLst>
              <a:ext uri="{FF2B5EF4-FFF2-40B4-BE49-F238E27FC236}">
                <a16:creationId xmlns:a16="http://schemas.microsoft.com/office/drawing/2014/main" id="{7FFF1F47-49A0-3608-5C50-3C57415465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0901" t="2692" r="9005" b="2173"/>
          <a:stretch/>
        </p:blipFill>
        <p:spPr>
          <a:xfrm>
            <a:off x="-3" y="37"/>
            <a:ext cx="12192000" cy="68538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527164"/>
            <a:ext cx="12191998" cy="1323440"/>
          </a:xfrm>
        </p:spPr>
        <p:txBody>
          <a:bodyPr>
            <a:noAutofit/>
          </a:bodyPr>
          <a:lstStyle>
            <a:lvl1pPr algn="ctr">
              <a:defRPr sz="6000" kern="1200" spc="2200" baseline="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558868"/>
            <a:ext cx="12191997" cy="781119"/>
          </a:xfrm>
        </p:spPr>
        <p:txBody>
          <a:bodyPr>
            <a:noAutofit/>
          </a:bodyPr>
          <a:lstStyle>
            <a:lvl1pPr marL="0" indent="0" algn="ctr">
              <a:buNone/>
              <a:defRPr sz="4000" b="0" i="0" spc="1800" baseline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07BA9FA4-8138-9E88-1DA3-FE01F5672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5532550"/>
            <a:ext cx="12192000" cy="1323440"/>
          </a:xfrm>
          <a:solidFill>
            <a:schemeClr val="tx1">
              <a:alpha val="61961"/>
            </a:schemeClr>
          </a:solidFill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60000"/>
              </a:lnSpc>
              <a:buNone/>
              <a:defRPr sz="2000" b="0" i="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5845" y="-6350"/>
            <a:ext cx="7732295" cy="68538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5F19E97-D266-0158-DB58-8B80C6AE8445}"/>
              </a:ext>
            </a:extLst>
          </p:cNvPr>
          <p:cNvSpPr/>
          <p:nvPr userDrawn="1"/>
        </p:nvSpPr>
        <p:spPr>
          <a:xfrm>
            <a:off x="-1" y="0"/>
            <a:ext cx="8784040" cy="685915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661" y="1052108"/>
            <a:ext cx="6910627" cy="1164882"/>
          </a:xfrm>
        </p:spPr>
        <p:txBody>
          <a:bodyPr anchor="b">
            <a:noAutofit/>
          </a:bodyPr>
          <a:lstStyle/>
          <a:p>
            <a:r>
              <a:rPr lang="en-US" dirty="0"/>
              <a:t>Click to edit title style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AEE2076-2104-00E8-4FC5-D2D1939662A8}"/>
              </a:ext>
            </a:extLst>
          </p:cNvPr>
          <p:cNvSpPr/>
          <p:nvPr userDrawn="1"/>
        </p:nvSpPr>
        <p:spPr>
          <a:xfrm>
            <a:off x="1876516" y="842493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9EA78E-CF91-A313-1EA3-1B737189BE6A}"/>
              </a:ext>
            </a:extLst>
          </p:cNvPr>
          <p:cNvSpPr/>
          <p:nvPr userDrawn="1"/>
        </p:nvSpPr>
        <p:spPr>
          <a:xfrm>
            <a:off x="3272500" y="5713197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BC4BAB7B-AB4F-FB57-387C-7A8618043E2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25623" y="2530837"/>
            <a:ext cx="6888665" cy="961087"/>
          </a:xfrm>
        </p:spPr>
        <p:txBody>
          <a:bodyPr>
            <a:noAutofit/>
          </a:bodyPr>
          <a:lstStyle>
            <a:lvl1pPr>
              <a:lnSpc>
                <a:spcPct val="140000"/>
              </a:lnSpc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7512376E-E81C-EEBC-A5F9-5378563708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25624" y="3617963"/>
            <a:ext cx="6888665" cy="2241805"/>
          </a:xfrm>
        </p:spPr>
        <p:txBody>
          <a:bodyPr anchor="t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sz="1600">
                <a:solidFill>
                  <a:schemeClr val="bg1"/>
                </a:solidFill>
                <a:latin typeface="+mn-lt"/>
                <a:cs typeface="Biome" panose="020B0503030204020804" pitchFamily="34" charset="0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67E9B3C-3EC9-30D0-6EEC-FFD2F1067447}"/>
              </a:ext>
            </a:extLst>
          </p:cNvPr>
          <p:cNvCxnSpPr>
            <a:cxnSpLocks/>
          </p:cNvCxnSpPr>
          <p:nvPr userDrawn="1"/>
        </p:nvCxnSpPr>
        <p:spPr>
          <a:xfrm>
            <a:off x="-12590" y="2359726"/>
            <a:ext cx="532008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CB971EAC-E57B-EF86-ED6F-AE35987CD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8A0ED8DF-4F9C-BDFE-68ED-49B03A544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44BC0460-E5E3-23E3-6335-36CF4BEB87F3}"/>
              </a:ext>
            </a:extLst>
          </p:cNvPr>
          <p:cNvSpPr/>
          <p:nvPr userDrawn="1"/>
        </p:nvSpPr>
        <p:spPr>
          <a:xfrm>
            <a:off x="2360199" y="596691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66623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E699CB90-DCF5-D9AC-0A86-1E02CB3418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000"/>
          </a:blip>
          <a:srcRect/>
          <a:stretch/>
        </p:blipFill>
        <p:spPr>
          <a:xfrm>
            <a:off x="0" y="11089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0ADD8375-FF36-FC51-FBBD-A4EBCE6D932A}"/>
              </a:ext>
            </a:extLst>
          </p:cNvPr>
          <p:cNvSpPr/>
          <p:nvPr userDrawn="1"/>
        </p:nvSpPr>
        <p:spPr>
          <a:xfrm>
            <a:off x="322118" y="365124"/>
            <a:ext cx="11547765" cy="623728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365125"/>
            <a:ext cx="10515601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70A684CF-D752-D358-B0D4-0DA2FFB2C78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09530" y="2220319"/>
            <a:ext cx="8845828" cy="929026"/>
          </a:xfrm>
        </p:spPr>
        <p:txBody>
          <a:bodyPr anchor="t">
            <a:noAutofit/>
          </a:bodyPr>
          <a:lstStyle>
            <a:lvl1pPr marL="0" indent="0" algn="ctr">
              <a:lnSpc>
                <a:spcPct val="140000"/>
              </a:lnSpc>
              <a:buFontTx/>
              <a:buNone/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9C04702-97CE-9583-8282-DF8500E5ABEF}"/>
              </a:ext>
            </a:extLst>
          </p:cNvPr>
          <p:cNvCxnSpPr>
            <a:cxnSpLocks/>
          </p:cNvCxnSpPr>
          <p:nvPr userDrawn="1"/>
        </p:nvCxnSpPr>
        <p:spPr>
          <a:xfrm>
            <a:off x="4451205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6439E47-02A2-4A4F-1E4A-5DF22C90533A}"/>
              </a:ext>
            </a:extLst>
          </p:cNvPr>
          <p:cNvCxnSpPr>
            <a:cxnSpLocks/>
          </p:cNvCxnSpPr>
          <p:nvPr userDrawn="1"/>
        </p:nvCxnSpPr>
        <p:spPr>
          <a:xfrm>
            <a:off x="7756108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1ABCF599-DE3A-3924-1B55-8986557F7D68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557437" y="3360802"/>
            <a:ext cx="2522391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95711A8B-0B07-4705-5569-EA1C5E3964C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800601" y="3358082"/>
            <a:ext cx="2587137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18BA5EC5-6267-42DB-3068-781F4FBA335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125381" y="3360802"/>
            <a:ext cx="2587137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2E394DBB-1E16-C49F-3143-1C827302D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CE982166-168E-4452-AD77-7BDE30E28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Graphic 12">
            <a:extLst>
              <a:ext uri="{FF2B5EF4-FFF2-40B4-BE49-F238E27FC236}">
                <a16:creationId xmlns:a16="http://schemas.microsoft.com/office/drawing/2014/main" id="{33860DCC-9F93-1344-72B0-356F9A045A3A}"/>
              </a:ext>
            </a:extLst>
          </p:cNvPr>
          <p:cNvSpPr/>
          <p:nvPr userDrawn="1"/>
        </p:nvSpPr>
        <p:spPr>
          <a:xfrm>
            <a:off x="873270" y="3931194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Graphic 15">
            <a:extLst>
              <a:ext uri="{FF2B5EF4-FFF2-40B4-BE49-F238E27FC236}">
                <a16:creationId xmlns:a16="http://schemas.microsoft.com/office/drawing/2014/main" id="{1ABE433E-FA5E-3262-5CAB-46DED868AF63}"/>
              </a:ext>
            </a:extLst>
          </p:cNvPr>
          <p:cNvSpPr/>
          <p:nvPr userDrawn="1"/>
        </p:nvSpPr>
        <p:spPr>
          <a:xfrm>
            <a:off x="10658835" y="2022227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67D7C421-15EE-D350-36FE-97825F63A2BA}"/>
              </a:ext>
            </a:extLst>
          </p:cNvPr>
          <p:cNvSpPr/>
          <p:nvPr userDrawn="1"/>
        </p:nvSpPr>
        <p:spPr>
          <a:xfrm>
            <a:off x="8496299" y="5218771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0304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1E869C67-E833-BD41-7743-D6450600B9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9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5F27405-A048-8186-4834-FCBC24391D91}"/>
              </a:ext>
            </a:extLst>
          </p:cNvPr>
          <p:cNvSpPr/>
          <p:nvPr userDrawn="1"/>
        </p:nvSpPr>
        <p:spPr>
          <a:xfrm>
            <a:off x="532" y="11284"/>
            <a:ext cx="12192000" cy="684532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365125"/>
            <a:ext cx="10515601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Text Placeholder 19">
            <a:extLst>
              <a:ext uri="{FF2B5EF4-FFF2-40B4-BE49-F238E27FC236}">
                <a16:creationId xmlns:a16="http://schemas.microsoft.com/office/drawing/2014/main" id="{416EC7F6-3F25-98AA-EA20-A759C49841A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828739" y="2714455"/>
            <a:ext cx="3953594" cy="509671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0" name="Text Placeholder 19">
            <a:extLst>
              <a:ext uri="{FF2B5EF4-FFF2-40B4-BE49-F238E27FC236}">
                <a16:creationId xmlns:a16="http://schemas.microsoft.com/office/drawing/2014/main" id="{59A4D373-2403-6A05-1927-144387611C2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66224" y="2700810"/>
            <a:ext cx="3911982" cy="523316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1864931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6966224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1" name="Graphic 15">
            <a:extLst>
              <a:ext uri="{FF2B5EF4-FFF2-40B4-BE49-F238E27FC236}">
                <a16:creationId xmlns:a16="http://schemas.microsoft.com/office/drawing/2014/main" id="{FFDFB3E1-7148-2A79-2224-9A66EE89CDB3}"/>
              </a:ext>
            </a:extLst>
          </p:cNvPr>
          <p:cNvSpPr/>
          <p:nvPr userDrawn="1"/>
        </p:nvSpPr>
        <p:spPr>
          <a:xfrm>
            <a:off x="10521648" y="5608449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42" name="Graphic 15">
            <a:extLst>
              <a:ext uri="{FF2B5EF4-FFF2-40B4-BE49-F238E27FC236}">
                <a16:creationId xmlns:a16="http://schemas.microsoft.com/office/drawing/2014/main" id="{4D2D79B7-4A68-FA5E-D644-77D4216A8149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44" name="Graphic 12">
            <a:extLst>
              <a:ext uri="{FF2B5EF4-FFF2-40B4-BE49-F238E27FC236}">
                <a16:creationId xmlns:a16="http://schemas.microsoft.com/office/drawing/2014/main" id="{09257FA7-91DE-7D44-90E4-63C9DFA962D4}"/>
              </a:ext>
            </a:extLst>
          </p:cNvPr>
          <p:cNvSpPr/>
          <p:nvPr userDrawn="1"/>
        </p:nvSpPr>
        <p:spPr>
          <a:xfrm>
            <a:off x="1306906" y="3837599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4B7933AC-77F8-5A1E-9F12-CD7683B26868}"/>
              </a:ext>
            </a:extLst>
          </p:cNvPr>
          <p:cNvSpPr/>
          <p:nvPr userDrawn="1"/>
        </p:nvSpPr>
        <p:spPr>
          <a:xfrm>
            <a:off x="653351" y="4521502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1774B0-5C6F-338C-838B-03C1E04D0C9B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849351" y="1683189"/>
            <a:ext cx="10493300" cy="5174811"/>
          </a:xfrm>
          <a:solidFill>
            <a:schemeClr val="bg2"/>
          </a:solidFill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949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0979909" y="1571885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191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EF5DF7BD-C87C-3543-83E0-896181958360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49349" y="1684777"/>
            <a:ext cx="10515601" cy="5171635"/>
          </a:xfrm>
          <a:solidFill>
            <a:schemeClr val="bg2"/>
          </a:solidFill>
        </p:spPr>
        <p:txBody>
          <a:bodyPr anchor="ctr">
            <a:noAutofit/>
          </a:bodyPr>
          <a:lstStyle>
            <a:lvl1pPr algn="ctr" rtl="0" fontAlgn="base">
              <a:defRPr lang="en-US" sz="1800" b="0" i="0" smtClean="0">
                <a:solidFill>
                  <a:schemeClr val="bg1"/>
                </a:solidFill>
                <a:effectLst/>
                <a:latin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pPr rtl="0" fontAlgn="base"/>
            <a:r>
              <a:rPr lang="en-US" b="0" i="0" dirty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Click to insert image or graphic here</a:t>
            </a:r>
            <a:endParaRPr lang="en-US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71787" y="6216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1540687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07054" y="188247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1685964" y="2868248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7461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gradFill>
          <a:gsLst>
            <a:gs pos="79986">
              <a:schemeClr val="accent6">
                <a:lumMod val="50000"/>
              </a:schemeClr>
            </a:gs>
            <a:gs pos="39018">
              <a:srgbClr val="020C12"/>
            </a:gs>
            <a:gs pos="15000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7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57E44934-AEEA-561B-0ADE-A0E419F72E34}"/>
              </a:ext>
            </a:extLst>
          </p:cNvPr>
          <p:cNvSpPr/>
          <p:nvPr userDrawn="1"/>
        </p:nvSpPr>
        <p:spPr>
          <a:xfrm>
            <a:off x="0" y="4477"/>
            <a:ext cx="12192000" cy="6853523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87731F-00C5-9B08-2819-491BDD0E1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8476BD1A-F3CD-7831-B675-4B30DB13BBB4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838200" y="2234612"/>
            <a:ext cx="2743200" cy="2743200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00056BB6-6681-5F18-0707-36FF788E8B7D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649398" y="1743093"/>
            <a:ext cx="4848110" cy="3833614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861960-A20F-381C-EC4B-C2A0F840B4C9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8554054" y="2234612"/>
            <a:ext cx="2743200" cy="2735210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584954C9-4281-0277-452A-6BD47D8FAF3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8200" y="5576707"/>
            <a:ext cx="10515600" cy="613963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</p:txBody>
      </p:sp>
      <p:sp>
        <p:nvSpPr>
          <p:cNvPr id="24" name="Graphic 12">
            <a:extLst>
              <a:ext uri="{FF2B5EF4-FFF2-40B4-BE49-F238E27FC236}">
                <a16:creationId xmlns:a16="http://schemas.microsoft.com/office/drawing/2014/main" id="{19D5DAAF-67AD-0ADB-6FC2-7D9A92AE0BD0}"/>
              </a:ext>
            </a:extLst>
          </p:cNvPr>
          <p:cNvSpPr/>
          <p:nvPr userDrawn="1"/>
        </p:nvSpPr>
        <p:spPr>
          <a:xfrm>
            <a:off x="11170456" y="969148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858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38C17DA-981F-0BA8-3CD8-5ADAFFFB5412}"/>
              </a:ext>
            </a:extLst>
          </p:cNvPr>
          <p:cNvSpPr/>
          <p:nvPr userDrawn="1"/>
        </p:nvSpPr>
        <p:spPr>
          <a:xfrm>
            <a:off x="1876516" y="1290549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4848A31F-7C70-BCA2-A2B0-D6C410082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A9FED265-6FB8-0B0E-967A-10AF6EF77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B7E94463-D34E-7B78-40B0-21660AE939E4}"/>
              </a:ext>
            </a:extLst>
          </p:cNvPr>
          <p:cNvSpPr/>
          <p:nvPr userDrawn="1"/>
        </p:nvSpPr>
        <p:spPr>
          <a:xfrm>
            <a:off x="688076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0529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gradFill>
          <a:gsLst>
            <a:gs pos="82003">
              <a:schemeClr val="accent6"/>
            </a:gs>
            <a:gs pos="39982">
              <a:srgbClr val="020D13"/>
            </a:gs>
            <a:gs pos="14000">
              <a:schemeClr val="accent4">
                <a:lumMod val="50000"/>
              </a:schemeClr>
            </a:gs>
            <a:gs pos="0">
              <a:schemeClr val="accent4"/>
            </a:gs>
            <a:gs pos="98000">
              <a:schemeClr val="tx2"/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C32CE5E0-A271-3F02-95B0-2A27489DEF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4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4AEACF2-BE4A-08C5-F323-8ED695B39E0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CF52F7-0472-2EF4-1223-1785705A2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2A5F4FEA-EFFD-2913-9734-00CA69A215E5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1494453" y="2057399"/>
            <a:ext cx="6430348" cy="3352163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B9156B9-9B42-6D12-4F4C-6DA6A98B333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324850" y="2055812"/>
            <a:ext cx="2373313" cy="3353751"/>
          </a:xfrm>
          <a:solidFill>
            <a:schemeClr val="bg2"/>
          </a:solidFill>
        </p:spPr>
        <p:txBody>
          <a:bodyPr anchor="ctr">
            <a:noAutofit/>
          </a:bodyPr>
          <a:lstStyle>
            <a:lvl1pPr algn="ctr"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Graphic 15">
            <a:extLst>
              <a:ext uri="{FF2B5EF4-FFF2-40B4-BE49-F238E27FC236}">
                <a16:creationId xmlns:a16="http://schemas.microsoft.com/office/drawing/2014/main" id="{0F80B8C5-F10F-2547-E085-FA5D266DDF76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9" name="Graphic 12">
            <a:extLst>
              <a:ext uri="{FF2B5EF4-FFF2-40B4-BE49-F238E27FC236}">
                <a16:creationId xmlns:a16="http://schemas.microsoft.com/office/drawing/2014/main" id="{38898B79-1550-A6AC-FE9B-CBDD2DDE9EB0}"/>
              </a:ext>
            </a:extLst>
          </p:cNvPr>
          <p:cNvSpPr/>
          <p:nvPr userDrawn="1"/>
        </p:nvSpPr>
        <p:spPr>
          <a:xfrm>
            <a:off x="1225881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89F2857-55B5-64B7-59A5-3B565E8D1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702CC53-A6C1-26BA-DC75-CF9EF670E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55D287F0-FA0C-5618-47B9-31AC978549CC}"/>
              </a:ext>
            </a:extLst>
          </p:cNvPr>
          <p:cNvSpPr/>
          <p:nvPr userDrawn="1"/>
        </p:nvSpPr>
        <p:spPr>
          <a:xfrm>
            <a:off x="11404163" y="43757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437FDA18-E199-E2F6-264B-D9B6E241E574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2227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9945" y="-6350"/>
            <a:ext cx="7732295" cy="685386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94206CF-1482-CF6D-D783-1BB21E6F679A}"/>
              </a:ext>
            </a:extLst>
          </p:cNvPr>
          <p:cNvSpPr/>
          <p:nvPr userDrawn="1"/>
        </p:nvSpPr>
        <p:spPr>
          <a:xfrm>
            <a:off x="5698" y="0"/>
            <a:ext cx="6085171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C79405F-38DE-C05D-5E87-4D38F54C79B4}"/>
              </a:ext>
            </a:extLst>
          </p:cNvPr>
          <p:cNvCxnSpPr>
            <a:cxnSpLocks/>
          </p:cNvCxnSpPr>
          <p:nvPr userDrawn="1"/>
        </p:nvCxnSpPr>
        <p:spPr>
          <a:xfrm>
            <a:off x="-12590" y="3125038"/>
            <a:ext cx="480404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7C904D88-E1BE-F1FA-D405-F55DA966DA84}"/>
              </a:ext>
            </a:extLst>
          </p:cNvPr>
          <p:cNvSpPr/>
          <p:nvPr userDrawn="1"/>
        </p:nvSpPr>
        <p:spPr>
          <a:xfrm>
            <a:off x="705405" y="1144246"/>
            <a:ext cx="126770" cy="126770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6371" y="1562944"/>
            <a:ext cx="3767257" cy="1358678"/>
          </a:xfrm>
        </p:spPr>
        <p:txBody>
          <a:bodyPr anchor="b">
            <a:noAutofit/>
          </a:bodyPr>
          <a:lstStyle/>
          <a:p>
            <a:r>
              <a:rPr lang="en-US" dirty="0"/>
              <a:t>Click to edit title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4BA031E-69C2-025F-5A62-37A61D3D51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06371" y="3426703"/>
            <a:ext cx="3767257" cy="2616883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BA6CCC38-0DC7-93AB-5678-4FB88CE97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615ED02F-D1E1-9C00-BD42-A95D595EF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1D8F0816-C429-D32E-058B-33405874DFA7}"/>
              </a:ext>
            </a:extLst>
          </p:cNvPr>
          <p:cNvSpPr/>
          <p:nvPr userDrawn="1"/>
        </p:nvSpPr>
        <p:spPr>
          <a:xfrm>
            <a:off x="468157" y="1963496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1" r:id="rId2"/>
    <p:sldLayoutId id="2147483658" r:id="rId3"/>
    <p:sldLayoutId id="2147483664" r:id="rId4"/>
    <p:sldLayoutId id="2147483650" r:id="rId5"/>
    <p:sldLayoutId id="2147483666" r:id="rId6"/>
    <p:sldLayoutId id="2147483659" r:id="rId7"/>
    <p:sldLayoutId id="2147483660" r:id="rId8"/>
    <p:sldLayoutId id="2147483663" r:id="rId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 VERTEX COVER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981AB9E-AF0F-CAD0-2DD2-D640FB871E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APPROXIMATION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DDCA66-AFF2-6563-D886-02501959F7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Jess Pham</a:t>
            </a:r>
          </a:p>
        </p:txBody>
      </p:sp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D9B4D-63A7-9B8E-69CB-886B05DB0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Pseudocode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E27A3B-510C-ACD4-7096-6FF011A14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E4F2F47-2561-2E08-9BE9-A9D6B636104A}"/>
              </a:ext>
            </a:extLst>
          </p:cNvPr>
          <p:cNvSpPr txBox="1"/>
          <p:nvPr/>
        </p:nvSpPr>
        <p:spPr>
          <a:xfrm>
            <a:off x="605642" y="1627233"/>
            <a:ext cx="7574531" cy="4401205"/>
          </a:xfrm>
          <a:prstGeom prst="rect">
            <a:avLst/>
          </a:prstGeom>
          <a:solidFill>
            <a:srgbClr val="000000">
              <a:alpha val="14118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def </a:t>
            </a:r>
            <a:r>
              <a:rPr lang="en-US" sz="2000" dirty="0" err="1">
                <a:solidFill>
                  <a:schemeClr val="bg1"/>
                </a:solidFill>
              </a:rPr>
              <a:t>min_vertex_approx</a:t>
            </a:r>
            <a:r>
              <a:rPr lang="en-US" sz="2000" dirty="0">
                <a:solidFill>
                  <a:schemeClr val="bg1"/>
                </a:solidFill>
              </a:rPr>
              <a:t>(edges):</a:t>
            </a:r>
          </a:p>
          <a:p>
            <a:r>
              <a:rPr lang="en-US" sz="2000" dirty="0">
                <a:solidFill>
                  <a:schemeClr val="bg1"/>
                </a:solidFill>
              </a:rPr>
              <a:t>	cover = set() </a:t>
            </a:r>
          </a:p>
          <a:p>
            <a:r>
              <a:rPr lang="en-US" sz="2000" dirty="0">
                <a:solidFill>
                  <a:schemeClr val="bg1"/>
                </a:solidFill>
              </a:rPr>
              <a:t>	degrees = {} # dictionary to store degree of each vertex</a:t>
            </a:r>
          </a:p>
          <a:p>
            <a:r>
              <a:rPr lang="en-US" sz="2000" dirty="0">
                <a:solidFill>
                  <a:schemeClr val="bg1"/>
                </a:solidFill>
              </a:rPr>
              <a:t>	while edges:</a:t>
            </a:r>
          </a:p>
          <a:p>
            <a:r>
              <a:rPr lang="en-US" sz="2000" dirty="0">
                <a:solidFill>
                  <a:schemeClr val="bg1"/>
                </a:solidFill>
              </a:rPr>
              <a:t>		for u, v in edges:</a:t>
            </a:r>
          </a:p>
          <a:p>
            <a:r>
              <a:rPr lang="en-US" sz="2000" dirty="0">
                <a:solidFill>
                  <a:schemeClr val="bg1"/>
                </a:solidFill>
              </a:rPr>
              <a:t>			degrees[u] += 1</a:t>
            </a:r>
          </a:p>
          <a:p>
            <a:r>
              <a:rPr lang="en-US" sz="2000" dirty="0">
                <a:solidFill>
                  <a:schemeClr val="bg1"/>
                </a:solidFill>
              </a:rPr>
              <a:t>			degrees[v] += 1</a:t>
            </a:r>
          </a:p>
          <a:p>
            <a:r>
              <a:rPr lang="en-US" sz="2000" dirty="0">
                <a:solidFill>
                  <a:schemeClr val="bg1"/>
                </a:solidFill>
              </a:rPr>
              <a:t>			# get vertex with highest degree</a:t>
            </a:r>
          </a:p>
          <a:p>
            <a:r>
              <a:rPr lang="en-US" sz="2000" dirty="0">
                <a:solidFill>
                  <a:schemeClr val="bg1"/>
                </a:solidFill>
              </a:rPr>
              <a:t>		u = max(degrees)</a:t>
            </a:r>
          </a:p>
          <a:p>
            <a:r>
              <a:rPr lang="en-US" sz="2000" dirty="0">
                <a:solidFill>
                  <a:schemeClr val="bg1"/>
                </a:solidFill>
              </a:rPr>
              <a:t>		</a:t>
            </a:r>
            <a:r>
              <a:rPr lang="en-US" sz="2000" dirty="0" err="1">
                <a:solidFill>
                  <a:schemeClr val="bg1"/>
                </a:solidFill>
              </a:rPr>
              <a:t>cover.add</a:t>
            </a:r>
            <a:r>
              <a:rPr lang="en-US" sz="2000" dirty="0">
                <a:solidFill>
                  <a:schemeClr val="bg1"/>
                </a:solidFill>
              </a:rPr>
              <a:t>(u)</a:t>
            </a:r>
          </a:p>
          <a:p>
            <a:r>
              <a:rPr lang="en-US" sz="2000" dirty="0">
                <a:solidFill>
                  <a:schemeClr val="bg1"/>
                </a:solidFill>
              </a:rPr>
              <a:t>		</a:t>
            </a:r>
          </a:p>
          <a:p>
            <a:r>
              <a:rPr lang="en-US" sz="2000" dirty="0">
                <a:solidFill>
                  <a:schemeClr val="bg1"/>
                </a:solidFill>
              </a:rPr>
              <a:t>		edges = if edges(u, v) not contain u</a:t>
            </a:r>
          </a:p>
          <a:p>
            <a:r>
              <a:rPr lang="en-US" sz="2000" dirty="0">
                <a:solidFill>
                  <a:schemeClr val="bg1"/>
                </a:solidFill>
              </a:rPr>
              <a:t>	return cover</a:t>
            </a:r>
          </a:p>
          <a:p>
            <a:r>
              <a:rPr lang="en-US" sz="2000" dirty="0">
                <a:solidFill>
                  <a:schemeClr val="bg1"/>
                </a:solidFill>
              </a:rPr>
              <a:t>		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6BB75B7-5495-BF63-CBFE-84DC2D8A72FE}"/>
              </a:ext>
            </a:extLst>
          </p:cNvPr>
          <p:cNvSpPr txBox="1"/>
          <p:nvPr/>
        </p:nvSpPr>
        <p:spPr>
          <a:xfrm>
            <a:off x="8180173" y="1691732"/>
            <a:ext cx="3597288" cy="2862322"/>
          </a:xfrm>
          <a:prstGeom prst="rect">
            <a:avLst/>
          </a:prstGeom>
          <a:solidFill>
            <a:srgbClr val="000000">
              <a:alpha val="14118"/>
            </a:srgbClr>
          </a:solidFill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Greedy approach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Find the vertices with the highest degree (the ones with the most edges incident to it) and remove that one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Update graph, only adding the edges that still do not have a cover</a:t>
            </a:r>
          </a:p>
        </p:txBody>
      </p:sp>
    </p:spTree>
    <p:extLst>
      <p:ext uri="{BB962C8B-B14F-4D97-AF65-F5344CB8AC3E}">
        <p14:creationId xmlns:p14="http://schemas.microsoft.com/office/powerpoint/2010/main" val="9547789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25AA8EC-DDFF-F61D-B5BE-8AFBF2752B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Runtime Analysis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0CF5F5-6BAF-BE93-9216-18337ED75C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CBFEB4-8552-8B2C-68FF-F2015A61A492}"/>
              </a:ext>
            </a:extLst>
          </p:cNvPr>
          <p:cNvSpPr txBox="1"/>
          <p:nvPr/>
        </p:nvSpPr>
        <p:spPr>
          <a:xfrm>
            <a:off x="2085975" y="1951672"/>
            <a:ext cx="8620125" cy="1477328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softEdge rad="254000"/>
          </a:effectLst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	while edges:</a:t>
            </a:r>
          </a:p>
          <a:p>
            <a:r>
              <a:rPr lang="en-US" sz="1800" dirty="0">
                <a:solidFill>
                  <a:schemeClr val="bg1"/>
                </a:solidFill>
              </a:rPr>
              <a:t>		for u, v in edges:</a:t>
            </a:r>
          </a:p>
          <a:p>
            <a:r>
              <a:rPr lang="en-US" sz="1800" dirty="0">
                <a:solidFill>
                  <a:schemeClr val="bg1"/>
                </a:solidFill>
              </a:rPr>
              <a:t>			degrees[u] += 1</a:t>
            </a:r>
          </a:p>
          <a:p>
            <a:r>
              <a:rPr lang="en-US" sz="1800" dirty="0">
                <a:solidFill>
                  <a:schemeClr val="bg1"/>
                </a:solidFill>
              </a:rPr>
              <a:t>			degrees[v] += 1</a:t>
            </a:r>
          </a:p>
          <a:p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2CCF49E-2D13-0631-3021-E00E5CD3CD87}"/>
                  </a:ext>
                </a:extLst>
              </p:cNvPr>
              <p:cNvSpPr txBox="1"/>
              <p:nvPr/>
            </p:nvSpPr>
            <p:spPr>
              <a:xfrm>
                <a:off x="6981825" y="3954752"/>
                <a:ext cx="3257550" cy="184665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60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𝜃</m:t>
                    </m:r>
                    <m:r>
                      <a:rPr lang="en-US" sz="60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en-US" sz="60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60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p>
                        <m:r>
                          <a:rPr lang="en-US" sz="60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6000" dirty="0">
                    <a:solidFill>
                      <a:schemeClr val="bg1"/>
                    </a:solidFill>
                  </a:rPr>
                  <a:t>)</a:t>
                </a:r>
              </a:p>
              <a:p>
                <a:endParaRPr lang="en-US" sz="6000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32CCF49E-2D13-0631-3021-E00E5CD3CD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81825" y="3954752"/>
                <a:ext cx="3257550" cy="1846659"/>
              </a:xfrm>
              <a:prstGeom prst="rect">
                <a:avLst/>
              </a:prstGeom>
              <a:blipFill>
                <a:blip r:embed="rId2"/>
                <a:stretch>
                  <a:fillRect t="-125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271523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25AA8EC-DDFF-F61D-B5BE-8AFBF2752B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Wallclock</a:t>
            </a:r>
            <a:r>
              <a:rPr lang="en-US" dirty="0"/>
              <a:t> Analysis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0CF5F5-6BAF-BE93-9216-18337ED75C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4</a:t>
            </a:fld>
            <a:endParaRPr lang="en-US" dirty="0"/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4D0E664F-66EE-5974-E02B-320E7FC2FF4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4570150"/>
              </p:ext>
            </p:extLst>
          </p:nvPr>
        </p:nvGraphicFramePr>
        <p:xfrm>
          <a:off x="1851024" y="1424387"/>
          <a:ext cx="8313479" cy="50681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9469630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8C89399-76DC-723A-A165-858D2CFAAF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Answer Analysis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79B4F6-E743-6C83-6B49-4FD025F10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50ABA4B-3744-1652-5BBC-BCFDD071AC8B}"/>
              </a:ext>
            </a:extLst>
          </p:cNvPr>
          <p:cNvSpPr txBox="1"/>
          <p:nvPr/>
        </p:nvSpPr>
        <p:spPr>
          <a:xfrm>
            <a:off x="6478628" y="1690688"/>
            <a:ext cx="48275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Approximation:</a:t>
            </a:r>
          </a:p>
          <a:p>
            <a:endParaRPr lang="en-US" b="1" dirty="0">
              <a:solidFill>
                <a:schemeClr val="bg1"/>
              </a:solidFill>
            </a:endParaRPr>
          </a:p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2EB921-23A7-558A-76D3-79F950BECE27}"/>
              </a:ext>
            </a:extLst>
          </p:cNvPr>
          <p:cNvSpPr txBox="1"/>
          <p:nvPr/>
        </p:nvSpPr>
        <p:spPr>
          <a:xfrm>
            <a:off x="1250215" y="1690688"/>
            <a:ext cx="48275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Exact Solution: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737E2B95-15F4-858C-A372-C47B50BA9D6E}"/>
              </a:ext>
            </a:extLst>
          </p:cNvPr>
          <p:cNvSpPr/>
          <p:nvPr/>
        </p:nvSpPr>
        <p:spPr>
          <a:xfrm>
            <a:off x="1352550" y="2281240"/>
            <a:ext cx="409575" cy="4286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416FA77-3B3E-7F6B-4DBB-1C89AD16366C}"/>
              </a:ext>
            </a:extLst>
          </p:cNvPr>
          <p:cNvSpPr/>
          <p:nvPr/>
        </p:nvSpPr>
        <p:spPr>
          <a:xfrm>
            <a:off x="2014537" y="3038082"/>
            <a:ext cx="409575" cy="4286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AE1FB83-3457-451F-AAA8-3284E42334AA}"/>
              </a:ext>
            </a:extLst>
          </p:cNvPr>
          <p:cNvSpPr/>
          <p:nvPr/>
        </p:nvSpPr>
        <p:spPr>
          <a:xfrm>
            <a:off x="2424112" y="2281239"/>
            <a:ext cx="409575" cy="42862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AFD6AE0-887C-DD9A-88BD-F99B4F0680DF}"/>
              </a:ext>
            </a:extLst>
          </p:cNvPr>
          <p:cNvCxnSpPr>
            <a:stCxn id="11" idx="6"/>
            <a:endCxn id="13" idx="2"/>
          </p:cNvCxnSpPr>
          <p:nvPr/>
        </p:nvCxnSpPr>
        <p:spPr>
          <a:xfrm flipV="1">
            <a:off x="1762125" y="2495552"/>
            <a:ext cx="661987" cy="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892B7B3-C5D7-B4A7-5D02-B173172D0EED}"/>
              </a:ext>
            </a:extLst>
          </p:cNvPr>
          <p:cNvCxnSpPr>
            <a:cxnSpLocks/>
            <a:stCxn id="12" idx="0"/>
            <a:endCxn id="13" idx="4"/>
          </p:cNvCxnSpPr>
          <p:nvPr/>
        </p:nvCxnSpPr>
        <p:spPr>
          <a:xfrm flipV="1">
            <a:off x="2219325" y="2709864"/>
            <a:ext cx="409575" cy="328218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7DF19737-4ACC-92D9-7175-5CB6E92C836C}"/>
              </a:ext>
            </a:extLst>
          </p:cNvPr>
          <p:cNvSpPr/>
          <p:nvPr/>
        </p:nvSpPr>
        <p:spPr>
          <a:xfrm>
            <a:off x="6686550" y="2281239"/>
            <a:ext cx="409575" cy="4286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59BFA59-567D-046F-E714-84F52C00C356}"/>
              </a:ext>
            </a:extLst>
          </p:cNvPr>
          <p:cNvSpPr/>
          <p:nvPr/>
        </p:nvSpPr>
        <p:spPr>
          <a:xfrm>
            <a:off x="7348537" y="3038081"/>
            <a:ext cx="409575" cy="4286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B3CED10-D8DD-DD85-F971-7E67531E1991}"/>
              </a:ext>
            </a:extLst>
          </p:cNvPr>
          <p:cNvSpPr/>
          <p:nvPr/>
        </p:nvSpPr>
        <p:spPr>
          <a:xfrm>
            <a:off x="7758112" y="2281238"/>
            <a:ext cx="409575" cy="42862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42D4DB6-3652-EB5A-A172-82178BC3D8FD}"/>
              </a:ext>
            </a:extLst>
          </p:cNvPr>
          <p:cNvCxnSpPr>
            <a:stCxn id="19" idx="6"/>
            <a:endCxn id="21" idx="2"/>
          </p:cNvCxnSpPr>
          <p:nvPr/>
        </p:nvCxnSpPr>
        <p:spPr>
          <a:xfrm flipV="1">
            <a:off x="7096125" y="2495551"/>
            <a:ext cx="661987" cy="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F8DA515-A374-A73C-EA94-276580675E4E}"/>
              </a:ext>
            </a:extLst>
          </p:cNvPr>
          <p:cNvCxnSpPr>
            <a:cxnSpLocks/>
            <a:stCxn id="20" idx="0"/>
            <a:endCxn id="21" idx="4"/>
          </p:cNvCxnSpPr>
          <p:nvPr/>
        </p:nvCxnSpPr>
        <p:spPr>
          <a:xfrm flipV="1">
            <a:off x="7553325" y="2709863"/>
            <a:ext cx="409575" cy="328218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59CBEC08-354E-CE7C-C442-487E3FA80CC1}"/>
              </a:ext>
            </a:extLst>
          </p:cNvPr>
          <p:cNvSpPr/>
          <p:nvPr/>
        </p:nvSpPr>
        <p:spPr>
          <a:xfrm>
            <a:off x="635793" y="4998509"/>
            <a:ext cx="409575" cy="42862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35F827A9-8D1D-2090-159A-0598CA54941B}"/>
              </a:ext>
            </a:extLst>
          </p:cNvPr>
          <p:cNvSpPr/>
          <p:nvPr/>
        </p:nvSpPr>
        <p:spPr>
          <a:xfrm>
            <a:off x="1800737" y="5068289"/>
            <a:ext cx="455470" cy="4286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A887F087-05D9-8094-A79C-E3AD96EFB248}"/>
              </a:ext>
            </a:extLst>
          </p:cNvPr>
          <p:cNvSpPr/>
          <p:nvPr/>
        </p:nvSpPr>
        <p:spPr>
          <a:xfrm>
            <a:off x="1850160" y="3968162"/>
            <a:ext cx="409575" cy="42862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93695FC-1A52-168A-7EDF-E20059F571B9}"/>
              </a:ext>
            </a:extLst>
          </p:cNvPr>
          <p:cNvCxnSpPr>
            <a:cxnSpLocks/>
            <a:stCxn id="25" idx="0"/>
            <a:endCxn id="26" idx="4"/>
          </p:cNvCxnSpPr>
          <p:nvPr/>
        </p:nvCxnSpPr>
        <p:spPr>
          <a:xfrm flipV="1">
            <a:off x="2028472" y="4396787"/>
            <a:ext cx="26476" cy="67150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68D8221-5ECF-BE01-FF13-1180EFA872D5}"/>
              </a:ext>
            </a:extLst>
          </p:cNvPr>
          <p:cNvCxnSpPr>
            <a:cxnSpLocks/>
            <a:stCxn id="55" idx="2"/>
            <a:endCxn id="25" idx="6"/>
          </p:cNvCxnSpPr>
          <p:nvPr/>
        </p:nvCxnSpPr>
        <p:spPr>
          <a:xfrm flipV="1">
            <a:off x="1147762" y="5282602"/>
            <a:ext cx="1108445" cy="109198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FCDB31CE-7C7C-19F7-EBED-E253A57F2F7A}"/>
              </a:ext>
            </a:extLst>
          </p:cNvPr>
          <p:cNvCxnSpPr>
            <a:cxnSpLocks/>
            <a:stCxn id="25" idx="4"/>
            <a:endCxn id="42" idx="5"/>
          </p:cNvCxnSpPr>
          <p:nvPr/>
        </p:nvCxnSpPr>
        <p:spPr>
          <a:xfrm>
            <a:off x="2028472" y="5496914"/>
            <a:ext cx="977502" cy="93319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013EA539-ED9B-B0DD-4361-DEF7D86B2FE8}"/>
              </a:ext>
            </a:extLst>
          </p:cNvPr>
          <p:cNvCxnSpPr>
            <a:cxnSpLocks/>
            <a:stCxn id="41" idx="2"/>
            <a:endCxn id="25" idx="6"/>
          </p:cNvCxnSpPr>
          <p:nvPr/>
        </p:nvCxnSpPr>
        <p:spPr>
          <a:xfrm flipH="1">
            <a:off x="2256207" y="4987338"/>
            <a:ext cx="865300" cy="29526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Oval 40">
            <a:extLst>
              <a:ext uri="{FF2B5EF4-FFF2-40B4-BE49-F238E27FC236}">
                <a16:creationId xmlns:a16="http://schemas.microsoft.com/office/drawing/2014/main" id="{BE121FD1-0D4A-8FFF-2F8D-CCAC47D33C11}"/>
              </a:ext>
            </a:extLst>
          </p:cNvPr>
          <p:cNvSpPr/>
          <p:nvPr/>
        </p:nvSpPr>
        <p:spPr>
          <a:xfrm>
            <a:off x="3121507" y="4773025"/>
            <a:ext cx="409575" cy="42862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CA33F872-F213-CC93-2212-26AC1AA2673A}"/>
              </a:ext>
            </a:extLst>
          </p:cNvPr>
          <p:cNvSpPr/>
          <p:nvPr/>
        </p:nvSpPr>
        <p:spPr>
          <a:xfrm>
            <a:off x="2656380" y="6064250"/>
            <a:ext cx="409575" cy="42862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</a:t>
            </a: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60BC3938-CDCB-7688-78B3-3456C2EC2D47}"/>
              </a:ext>
            </a:extLst>
          </p:cNvPr>
          <p:cNvSpPr/>
          <p:nvPr/>
        </p:nvSpPr>
        <p:spPr>
          <a:xfrm>
            <a:off x="1147762" y="6160269"/>
            <a:ext cx="409575" cy="42862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</a:t>
            </a:r>
          </a:p>
        </p:txBody>
      </p: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5EA75CE9-B683-384C-035A-781AC78CAC43}"/>
              </a:ext>
            </a:extLst>
          </p:cNvPr>
          <p:cNvCxnSpPr>
            <a:cxnSpLocks/>
            <a:stCxn id="24" idx="6"/>
          </p:cNvCxnSpPr>
          <p:nvPr/>
        </p:nvCxnSpPr>
        <p:spPr>
          <a:xfrm>
            <a:off x="1045368" y="5212822"/>
            <a:ext cx="784010" cy="3169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EB86A931-34B3-3909-4AF2-C6116B536B2D}"/>
              </a:ext>
            </a:extLst>
          </p:cNvPr>
          <p:cNvCxnSpPr>
            <a:cxnSpLocks/>
            <a:stCxn id="146" idx="2"/>
            <a:endCxn id="42" idx="6"/>
          </p:cNvCxnSpPr>
          <p:nvPr/>
        </p:nvCxnSpPr>
        <p:spPr>
          <a:xfrm flipH="1">
            <a:off x="3065955" y="6177822"/>
            <a:ext cx="1017569" cy="10074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Oval 145">
            <a:extLst>
              <a:ext uri="{FF2B5EF4-FFF2-40B4-BE49-F238E27FC236}">
                <a16:creationId xmlns:a16="http://schemas.microsoft.com/office/drawing/2014/main" id="{83713DC2-FE1E-ED1A-76C6-C1C33B7DDE9C}"/>
              </a:ext>
            </a:extLst>
          </p:cNvPr>
          <p:cNvSpPr/>
          <p:nvPr/>
        </p:nvSpPr>
        <p:spPr>
          <a:xfrm>
            <a:off x="4083524" y="5963509"/>
            <a:ext cx="409575" cy="4286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</a:t>
            </a:r>
          </a:p>
        </p:txBody>
      </p:sp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id="{51B6E82F-97B1-FF89-AA6A-E44C9F262DA4}"/>
              </a:ext>
            </a:extLst>
          </p:cNvPr>
          <p:cNvCxnSpPr>
            <a:cxnSpLocks/>
            <a:stCxn id="149" idx="2"/>
          </p:cNvCxnSpPr>
          <p:nvPr/>
        </p:nvCxnSpPr>
        <p:spPr>
          <a:xfrm flipH="1">
            <a:off x="3493643" y="4815888"/>
            <a:ext cx="1017569" cy="10074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Oval 148">
            <a:extLst>
              <a:ext uri="{FF2B5EF4-FFF2-40B4-BE49-F238E27FC236}">
                <a16:creationId xmlns:a16="http://schemas.microsoft.com/office/drawing/2014/main" id="{8E87BF64-AFE4-67C6-551D-48D04CF9BB90}"/>
              </a:ext>
            </a:extLst>
          </p:cNvPr>
          <p:cNvSpPr/>
          <p:nvPr/>
        </p:nvSpPr>
        <p:spPr>
          <a:xfrm>
            <a:off x="4511212" y="4601575"/>
            <a:ext cx="409575" cy="4286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g</a:t>
            </a:r>
          </a:p>
        </p:txBody>
      </p: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878B8B9B-144E-1C20-C054-8AE0CA9A3CEA}"/>
              </a:ext>
            </a:extLst>
          </p:cNvPr>
          <p:cNvCxnSpPr>
            <a:cxnSpLocks/>
            <a:stCxn id="151" idx="2"/>
          </p:cNvCxnSpPr>
          <p:nvPr/>
        </p:nvCxnSpPr>
        <p:spPr>
          <a:xfrm flipH="1">
            <a:off x="2262094" y="4016183"/>
            <a:ext cx="1017569" cy="10074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Oval 150">
            <a:extLst>
              <a:ext uri="{FF2B5EF4-FFF2-40B4-BE49-F238E27FC236}">
                <a16:creationId xmlns:a16="http://schemas.microsoft.com/office/drawing/2014/main" id="{F280D092-3FFB-8352-FA87-01BD7DF70860}"/>
              </a:ext>
            </a:extLst>
          </p:cNvPr>
          <p:cNvSpPr/>
          <p:nvPr/>
        </p:nvSpPr>
        <p:spPr>
          <a:xfrm>
            <a:off x="3279663" y="3801870"/>
            <a:ext cx="409575" cy="4286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</a:t>
            </a:r>
          </a:p>
        </p:txBody>
      </p: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671AC8F5-66A7-FD74-D169-73B903A0C83E}"/>
              </a:ext>
            </a:extLst>
          </p:cNvPr>
          <p:cNvCxnSpPr>
            <a:cxnSpLocks/>
            <a:stCxn id="24" idx="0"/>
          </p:cNvCxnSpPr>
          <p:nvPr/>
        </p:nvCxnSpPr>
        <p:spPr>
          <a:xfrm flipV="1">
            <a:off x="840581" y="4313317"/>
            <a:ext cx="3184" cy="68519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Oval 152">
            <a:extLst>
              <a:ext uri="{FF2B5EF4-FFF2-40B4-BE49-F238E27FC236}">
                <a16:creationId xmlns:a16="http://schemas.microsoft.com/office/drawing/2014/main" id="{98ED18D5-A531-CE60-1D98-5BC4068C3129}"/>
              </a:ext>
            </a:extLst>
          </p:cNvPr>
          <p:cNvSpPr/>
          <p:nvPr/>
        </p:nvSpPr>
        <p:spPr>
          <a:xfrm>
            <a:off x="644563" y="3902611"/>
            <a:ext cx="409575" cy="4286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j</a:t>
            </a:r>
          </a:p>
        </p:txBody>
      </p: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EA4F962F-0704-6239-9351-A0BE66F5D4FD}"/>
              </a:ext>
            </a:extLst>
          </p:cNvPr>
          <p:cNvCxnSpPr>
            <a:cxnSpLocks/>
            <a:stCxn id="158" idx="2"/>
            <a:endCxn id="55" idx="2"/>
          </p:cNvCxnSpPr>
          <p:nvPr/>
        </p:nvCxnSpPr>
        <p:spPr>
          <a:xfrm flipV="1">
            <a:off x="29315" y="6374582"/>
            <a:ext cx="1118447" cy="12103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8" name="Oval 157">
            <a:extLst>
              <a:ext uri="{FF2B5EF4-FFF2-40B4-BE49-F238E27FC236}">
                <a16:creationId xmlns:a16="http://schemas.microsoft.com/office/drawing/2014/main" id="{336D56B9-A782-23BD-928F-02B3F9E4A860}"/>
              </a:ext>
            </a:extLst>
          </p:cNvPr>
          <p:cNvSpPr/>
          <p:nvPr/>
        </p:nvSpPr>
        <p:spPr>
          <a:xfrm>
            <a:off x="29315" y="6172372"/>
            <a:ext cx="409575" cy="4286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i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2" name="Oval 161">
            <a:extLst>
              <a:ext uri="{FF2B5EF4-FFF2-40B4-BE49-F238E27FC236}">
                <a16:creationId xmlns:a16="http://schemas.microsoft.com/office/drawing/2014/main" id="{207F4053-E50B-9AC9-0396-2B4A33A8E8B5}"/>
              </a:ext>
            </a:extLst>
          </p:cNvPr>
          <p:cNvSpPr/>
          <p:nvPr/>
        </p:nvSpPr>
        <p:spPr>
          <a:xfrm>
            <a:off x="6501515" y="4778747"/>
            <a:ext cx="409575" cy="42862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</a:t>
            </a:r>
          </a:p>
        </p:txBody>
      </p:sp>
      <p:sp>
        <p:nvSpPr>
          <p:cNvPr id="163" name="Oval 162">
            <a:extLst>
              <a:ext uri="{FF2B5EF4-FFF2-40B4-BE49-F238E27FC236}">
                <a16:creationId xmlns:a16="http://schemas.microsoft.com/office/drawing/2014/main" id="{33F335DD-2D6F-ED08-D42B-DD1B7E3100B5}"/>
              </a:ext>
            </a:extLst>
          </p:cNvPr>
          <p:cNvSpPr/>
          <p:nvPr/>
        </p:nvSpPr>
        <p:spPr>
          <a:xfrm>
            <a:off x="7666459" y="4848527"/>
            <a:ext cx="455470" cy="42862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</a:t>
            </a:r>
          </a:p>
        </p:txBody>
      </p:sp>
      <p:sp>
        <p:nvSpPr>
          <p:cNvPr id="164" name="Oval 163">
            <a:extLst>
              <a:ext uri="{FF2B5EF4-FFF2-40B4-BE49-F238E27FC236}">
                <a16:creationId xmlns:a16="http://schemas.microsoft.com/office/drawing/2014/main" id="{32DA93B2-D7AA-4A2A-0247-4DF27076DEEF}"/>
              </a:ext>
            </a:extLst>
          </p:cNvPr>
          <p:cNvSpPr/>
          <p:nvPr/>
        </p:nvSpPr>
        <p:spPr>
          <a:xfrm>
            <a:off x="7715882" y="3748400"/>
            <a:ext cx="409575" cy="42862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</a:t>
            </a:r>
          </a:p>
        </p:txBody>
      </p: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701E8F71-5290-7E31-F6EC-981CA25489E1}"/>
              </a:ext>
            </a:extLst>
          </p:cNvPr>
          <p:cNvCxnSpPr>
            <a:cxnSpLocks/>
            <a:stCxn id="163" idx="0"/>
            <a:endCxn id="164" idx="4"/>
          </p:cNvCxnSpPr>
          <p:nvPr/>
        </p:nvCxnSpPr>
        <p:spPr>
          <a:xfrm flipV="1">
            <a:off x="7894194" y="4177025"/>
            <a:ext cx="26476" cy="67150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02F2F103-86D9-9115-C983-CE890F63E7F2}"/>
              </a:ext>
            </a:extLst>
          </p:cNvPr>
          <p:cNvCxnSpPr>
            <a:cxnSpLocks/>
            <a:stCxn id="171" idx="2"/>
            <a:endCxn id="163" idx="3"/>
          </p:cNvCxnSpPr>
          <p:nvPr/>
        </p:nvCxnSpPr>
        <p:spPr>
          <a:xfrm flipV="1">
            <a:off x="7013484" y="5214381"/>
            <a:ext cx="719677" cy="940439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D256A461-C4DC-857D-F913-423A9E67C2D6}"/>
              </a:ext>
            </a:extLst>
          </p:cNvPr>
          <p:cNvCxnSpPr>
            <a:cxnSpLocks/>
            <a:stCxn id="163" idx="4"/>
            <a:endCxn id="170" idx="5"/>
          </p:cNvCxnSpPr>
          <p:nvPr/>
        </p:nvCxnSpPr>
        <p:spPr>
          <a:xfrm>
            <a:off x="7894194" y="5277152"/>
            <a:ext cx="977502" cy="93319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2B24A52A-68B7-89A6-6392-3FED58493283}"/>
              </a:ext>
            </a:extLst>
          </p:cNvPr>
          <p:cNvCxnSpPr>
            <a:cxnSpLocks/>
            <a:stCxn id="169" idx="2"/>
            <a:endCxn id="163" idx="6"/>
          </p:cNvCxnSpPr>
          <p:nvPr/>
        </p:nvCxnSpPr>
        <p:spPr>
          <a:xfrm flipH="1">
            <a:off x="8121929" y="4767576"/>
            <a:ext cx="865300" cy="29526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9" name="Oval 168">
            <a:extLst>
              <a:ext uri="{FF2B5EF4-FFF2-40B4-BE49-F238E27FC236}">
                <a16:creationId xmlns:a16="http://schemas.microsoft.com/office/drawing/2014/main" id="{1C9ABD7C-9610-062C-038C-2082C29150F8}"/>
              </a:ext>
            </a:extLst>
          </p:cNvPr>
          <p:cNvSpPr/>
          <p:nvPr/>
        </p:nvSpPr>
        <p:spPr>
          <a:xfrm>
            <a:off x="8987229" y="4553263"/>
            <a:ext cx="409575" cy="42862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170" name="Oval 169">
            <a:extLst>
              <a:ext uri="{FF2B5EF4-FFF2-40B4-BE49-F238E27FC236}">
                <a16:creationId xmlns:a16="http://schemas.microsoft.com/office/drawing/2014/main" id="{B47A962B-EFB5-3FFD-BA02-FCB636A8B16D}"/>
              </a:ext>
            </a:extLst>
          </p:cNvPr>
          <p:cNvSpPr/>
          <p:nvPr/>
        </p:nvSpPr>
        <p:spPr>
          <a:xfrm>
            <a:off x="8522102" y="5844488"/>
            <a:ext cx="409575" cy="42862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</a:t>
            </a:r>
          </a:p>
        </p:txBody>
      </p:sp>
      <p:sp>
        <p:nvSpPr>
          <p:cNvPr id="171" name="Oval 170">
            <a:extLst>
              <a:ext uri="{FF2B5EF4-FFF2-40B4-BE49-F238E27FC236}">
                <a16:creationId xmlns:a16="http://schemas.microsoft.com/office/drawing/2014/main" id="{74D136A3-B8BA-3BE2-9BEA-B45879020219}"/>
              </a:ext>
            </a:extLst>
          </p:cNvPr>
          <p:cNvSpPr/>
          <p:nvPr/>
        </p:nvSpPr>
        <p:spPr>
          <a:xfrm>
            <a:off x="7013484" y="5940507"/>
            <a:ext cx="409575" cy="42862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</a:t>
            </a:r>
          </a:p>
        </p:txBody>
      </p: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7003EA2B-F4D2-36CF-B824-3C3FFD8F1D93}"/>
              </a:ext>
            </a:extLst>
          </p:cNvPr>
          <p:cNvCxnSpPr>
            <a:cxnSpLocks/>
            <a:stCxn id="162" idx="6"/>
          </p:cNvCxnSpPr>
          <p:nvPr/>
        </p:nvCxnSpPr>
        <p:spPr>
          <a:xfrm>
            <a:off x="6911090" y="4993060"/>
            <a:ext cx="784010" cy="3169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A8D78D4C-E0FB-3B4F-6A60-14082F9BC1BB}"/>
              </a:ext>
            </a:extLst>
          </p:cNvPr>
          <p:cNvCxnSpPr>
            <a:cxnSpLocks/>
            <a:stCxn id="174" idx="2"/>
            <a:endCxn id="170" idx="6"/>
          </p:cNvCxnSpPr>
          <p:nvPr/>
        </p:nvCxnSpPr>
        <p:spPr>
          <a:xfrm flipH="1">
            <a:off x="8931677" y="5958060"/>
            <a:ext cx="1017569" cy="10074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4" name="Oval 173">
            <a:extLst>
              <a:ext uri="{FF2B5EF4-FFF2-40B4-BE49-F238E27FC236}">
                <a16:creationId xmlns:a16="http://schemas.microsoft.com/office/drawing/2014/main" id="{5E4284A0-3BDF-87A8-35DD-530759CC850C}"/>
              </a:ext>
            </a:extLst>
          </p:cNvPr>
          <p:cNvSpPr/>
          <p:nvPr/>
        </p:nvSpPr>
        <p:spPr>
          <a:xfrm>
            <a:off x="9949246" y="5743747"/>
            <a:ext cx="409575" cy="4286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</a:t>
            </a:r>
          </a:p>
        </p:txBody>
      </p:sp>
      <p:cxnSp>
        <p:nvCxnSpPr>
          <p:cNvPr id="175" name="Straight Connector 174">
            <a:extLst>
              <a:ext uri="{FF2B5EF4-FFF2-40B4-BE49-F238E27FC236}">
                <a16:creationId xmlns:a16="http://schemas.microsoft.com/office/drawing/2014/main" id="{96532883-D9ED-C83F-6815-EBB584205C7C}"/>
              </a:ext>
            </a:extLst>
          </p:cNvPr>
          <p:cNvCxnSpPr>
            <a:cxnSpLocks/>
            <a:stCxn id="176" idx="2"/>
          </p:cNvCxnSpPr>
          <p:nvPr/>
        </p:nvCxnSpPr>
        <p:spPr>
          <a:xfrm flipH="1">
            <a:off x="9359365" y="4596126"/>
            <a:ext cx="1017569" cy="10074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6" name="Oval 175">
            <a:extLst>
              <a:ext uri="{FF2B5EF4-FFF2-40B4-BE49-F238E27FC236}">
                <a16:creationId xmlns:a16="http://schemas.microsoft.com/office/drawing/2014/main" id="{BCBF4DD8-833E-87C5-A377-A5B9F73E9D1E}"/>
              </a:ext>
            </a:extLst>
          </p:cNvPr>
          <p:cNvSpPr/>
          <p:nvPr/>
        </p:nvSpPr>
        <p:spPr>
          <a:xfrm>
            <a:off x="10376934" y="4381813"/>
            <a:ext cx="409575" cy="4286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g</a:t>
            </a:r>
          </a:p>
        </p:txBody>
      </p:sp>
      <p:cxnSp>
        <p:nvCxnSpPr>
          <p:cNvPr id="177" name="Straight Connector 176">
            <a:extLst>
              <a:ext uri="{FF2B5EF4-FFF2-40B4-BE49-F238E27FC236}">
                <a16:creationId xmlns:a16="http://schemas.microsoft.com/office/drawing/2014/main" id="{B46D603B-D6C8-16C5-C26E-A279AC4CDD84}"/>
              </a:ext>
            </a:extLst>
          </p:cNvPr>
          <p:cNvCxnSpPr>
            <a:cxnSpLocks/>
            <a:stCxn id="178" idx="2"/>
          </p:cNvCxnSpPr>
          <p:nvPr/>
        </p:nvCxnSpPr>
        <p:spPr>
          <a:xfrm flipH="1">
            <a:off x="8127816" y="3796421"/>
            <a:ext cx="1017569" cy="10074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8" name="Oval 177">
            <a:extLst>
              <a:ext uri="{FF2B5EF4-FFF2-40B4-BE49-F238E27FC236}">
                <a16:creationId xmlns:a16="http://schemas.microsoft.com/office/drawing/2014/main" id="{607F25B7-3B8F-2156-74B5-9C6DBDB659B3}"/>
              </a:ext>
            </a:extLst>
          </p:cNvPr>
          <p:cNvSpPr/>
          <p:nvPr/>
        </p:nvSpPr>
        <p:spPr>
          <a:xfrm>
            <a:off x="9145385" y="3582108"/>
            <a:ext cx="409575" cy="4286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</a:t>
            </a:r>
          </a:p>
        </p:txBody>
      </p:sp>
      <p:cxnSp>
        <p:nvCxnSpPr>
          <p:cNvPr id="179" name="Straight Connector 178">
            <a:extLst>
              <a:ext uri="{FF2B5EF4-FFF2-40B4-BE49-F238E27FC236}">
                <a16:creationId xmlns:a16="http://schemas.microsoft.com/office/drawing/2014/main" id="{72D22146-17FE-35D8-F779-BA8387CFD58C}"/>
              </a:ext>
            </a:extLst>
          </p:cNvPr>
          <p:cNvCxnSpPr>
            <a:cxnSpLocks/>
            <a:stCxn id="162" idx="0"/>
          </p:cNvCxnSpPr>
          <p:nvPr/>
        </p:nvCxnSpPr>
        <p:spPr>
          <a:xfrm flipV="1">
            <a:off x="6706303" y="4093555"/>
            <a:ext cx="3184" cy="68519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0" name="Oval 179">
            <a:extLst>
              <a:ext uri="{FF2B5EF4-FFF2-40B4-BE49-F238E27FC236}">
                <a16:creationId xmlns:a16="http://schemas.microsoft.com/office/drawing/2014/main" id="{C042DAA3-7CF9-528B-198F-25E7BB47B76E}"/>
              </a:ext>
            </a:extLst>
          </p:cNvPr>
          <p:cNvSpPr/>
          <p:nvPr/>
        </p:nvSpPr>
        <p:spPr>
          <a:xfrm>
            <a:off x="6510285" y="3682849"/>
            <a:ext cx="409575" cy="4286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j</a:t>
            </a:r>
          </a:p>
        </p:txBody>
      </p:sp>
      <p:cxnSp>
        <p:nvCxnSpPr>
          <p:cNvPr id="181" name="Straight Connector 180">
            <a:extLst>
              <a:ext uri="{FF2B5EF4-FFF2-40B4-BE49-F238E27FC236}">
                <a16:creationId xmlns:a16="http://schemas.microsoft.com/office/drawing/2014/main" id="{655277D2-C68D-0CF7-DCA5-A8CF402DE908}"/>
              </a:ext>
            </a:extLst>
          </p:cNvPr>
          <p:cNvCxnSpPr>
            <a:cxnSpLocks/>
            <a:stCxn id="182" idx="2"/>
            <a:endCxn id="171" idx="2"/>
          </p:cNvCxnSpPr>
          <p:nvPr/>
        </p:nvCxnSpPr>
        <p:spPr>
          <a:xfrm flipV="1">
            <a:off x="5895037" y="6154820"/>
            <a:ext cx="1118447" cy="12103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2" name="Oval 181">
            <a:extLst>
              <a:ext uri="{FF2B5EF4-FFF2-40B4-BE49-F238E27FC236}">
                <a16:creationId xmlns:a16="http://schemas.microsoft.com/office/drawing/2014/main" id="{3943D5BF-031A-582E-1B77-905FD70A0BF7}"/>
              </a:ext>
            </a:extLst>
          </p:cNvPr>
          <p:cNvSpPr/>
          <p:nvPr/>
        </p:nvSpPr>
        <p:spPr>
          <a:xfrm>
            <a:off x="5895037" y="5952610"/>
            <a:ext cx="409575" cy="4286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i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04168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537A182C-47CB-4CE2-E6B3-3B84B93DA044}"/>
              </a:ext>
            </a:extLst>
          </p:cNvPr>
          <p:cNvGraphicFramePr>
            <a:graphicFrameLocks noGrp="1"/>
          </p:cNvGraphicFramePr>
          <p:nvPr>
            <p:ph sz="quarter" idx="25"/>
            <p:extLst>
              <p:ext uri="{D42A27DB-BD31-4B8C-83A1-F6EECF244321}">
                <p14:modId xmlns:p14="http://schemas.microsoft.com/office/powerpoint/2010/main" val="666755618"/>
              </p:ext>
            </p:extLst>
          </p:nvPr>
        </p:nvGraphicFramePr>
        <p:xfrm>
          <a:off x="592138" y="1427162"/>
          <a:ext cx="10493375" cy="5175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45367250-974B-D569-7D7A-9E5B400A7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Answer Analysis Graph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158DB5-8A9E-9712-B1D6-E36F6D81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Scientific findings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3398D2-7949-7526-9032-4DE41FBC1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48036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cientific-Findings_WAC_CP_v10" id="{DFB4E90D-091B-45B9-9CB3-B93AA2CDF265}" vid="{C9138B91-C486-4852-8AB0-95D8040FA95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9DD645B-D823-4D85-A8AC-AFAC8212B2F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86D7367-F508-4F80-B02C-79260B72660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4C44BFB8-0B48-48D5-A0BA-9317960E8F6C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Scientific findings presentation</Template>
  <TotalTime>262</TotalTime>
  <Words>248</Words>
  <Application>Microsoft Office PowerPoint</Application>
  <PresentationFormat>Widescreen</PresentationFormat>
  <Paragraphs>70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Arial</vt:lpstr>
      <vt:lpstr>Arial Nova</vt:lpstr>
      <vt:lpstr>Biome</vt:lpstr>
      <vt:lpstr>Biome Light</vt:lpstr>
      <vt:lpstr>Calibri</vt:lpstr>
      <vt:lpstr>Cambria Math</vt:lpstr>
      <vt:lpstr>Segoe UI</vt:lpstr>
      <vt:lpstr>Office Theme</vt:lpstr>
      <vt:lpstr>MIN VERTEX COVER</vt:lpstr>
      <vt:lpstr>Pseudocode</vt:lpstr>
      <vt:lpstr>Runtime Analysis</vt:lpstr>
      <vt:lpstr>Wallclock Analysis</vt:lpstr>
      <vt:lpstr>Answer Analysis</vt:lpstr>
      <vt:lpstr>Answer Analysis Graph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 VERTEX COVER</dc:title>
  <dc:creator>Jessica Pham</dc:creator>
  <cp:lastModifiedBy>Jessica Pham</cp:lastModifiedBy>
  <cp:revision>2</cp:revision>
  <dcterms:created xsi:type="dcterms:W3CDTF">2023-05-01T21:06:32Z</dcterms:created>
  <dcterms:modified xsi:type="dcterms:W3CDTF">2023-05-02T01:29:08Z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